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nton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</p:embeddedFont>
    <p:embeddedFont>
      <p:font typeface="Canva Sans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Codec Pro" panose="020B0604020202020204" charset="0"/>
      <p:regular r:id="rId17"/>
    </p:embeddedFont>
    <p:embeddedFont>
      <p:font typeface="Codec Pro Bold" panose="020B0604020202020204" charset="0"/>
      <p:regular r:id="rId18"/>
    </p:embeddedFont>
    <p:embeddedFont>
      <p:font typeface="Tomorrow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499" y="-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50404" y="1337373"/>
            <a:ext cx="8742863" cy="8909924"/>
          </a:xfrm>
          <a:custGeom>
            <a:avLst/>
            <a:gdLst/>
            <a:ahLst/>
            <a:cxnLst/>
            <a:rect l="l" t="t" r="r" b="b"/>
            <a:pathLst>
              <a:path w="8742863" h="8909924">
                <a:moveTo>
                  <a:pt x="0" y="0"/>
                </a:moveTo>
                <a:lnTo>
                  <a:pt x="8742863" y="0"/>
                </a:lnTo>
                <a:lnTo>
                  <a:pt x="8742863" y="8909924"/>
                </a:lnTo>
                <a:lnTo>
                  <a:pt x="0" y="8909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10769" y="5811385"/>
            <a:ext cx="6763901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2499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Layla </a:t>
            </a:r>
            <a:r>
              <a:rPr lang="en-US" sz="2499" b="1" dirty="0" err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Lahham</a:t>
            </a:r>
            <a:endParaRPr lang="en-US" sz="2499" b="1" dirty="0">
              <a:solidFill>
                <a:srgbClr val="FFFFFF"/>
              </a:solidFill>
              <a:latin typeface="Tomorrow Bold"/>
              <a:ea typeface="Tomorrow Bold"/>
              <a:cs typeface="Tomorrow Bold"/>
              <a:sym typeface="Tomorrow Bold"/>
            </a:endParaRPr>
          </a:p>
          <a:p>
            <a:pPr algn="l">
              <a:lnSpc>
                <a:spcPts val="2699"/>
              </a:lnSpc>
            </a:pPr>
            <a:r>
              <a:rPr lang="en-US" sz="2499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Leen </a:t>
            </a:r>
            <a:r>
              <a:rPr lang="en-US" sz="2499" b="1" dirty="0" err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Masarweh</a:t>
            </a:r>
            <a:r>
              <a:rPr lang="en-US" sz="2499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 </a:t>
            </a:r>
          </a:p>
          <a:p>
            <a:pPr algn="l">
              <a:lnSpc>
                <a:spcPts val="2699"/>
              </a:lnSpc>
            </a:pPr>
            <a:r>
              <a:rPr lang="en-US" sz="2499" b="1" dirty="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Dana Abu </a:t>
            </a:r>
            <a:r>
              <a:rPr lang="en-US" sz="2499" b="1" dirty="0" err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Al_Ruz</a:t>
            </a:r>
            <a:endParaRPr lang="en-US" sz="2499" b="1" dirty="0">
              <a:solidFill>
                <a:srgbClr val="FFFFFF"/>
              </a:solidFill>
              <a:latin typeface="Tomorrow Bold"/>
              <a:ea typeface="Tomorrow Bold"/>
              <a:cs typeface="Tomorrow Bold"/>
              <a:sym typeface="Tomorrow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095375"/>
            <a:ext cx="8398888" cy="1783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1"/>
              </a:lnSpc>
            </a:pPr>
            <a:r>
              <a:rPr lang="en-US" sz="63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FEATURE EXTRACTION USING KNAPSACK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0769" y="7234745"/>
            <a:ext cx="6763901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2499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Supervised by: Prof.Basima shoqurat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91C53">
                <a:alpha val="100000"/>
              </a:srgbClr>
            </a:gs>
            <a:gs pos="100000">
              <a:srgbClr val="FF1F7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27053" y="-208195"/>
            <a:ext cx="5823312" cy="11143769"/>
            <a:chOff x="0" y="0"/>
            <a:chExt cx="1533712" cy="29349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3712" cy="2934984"/>
            </a:xfrm>
            <a:custGeom>
              <a:avLst/>
              <a:gdLst/>
              <a:ahLst/>
              <a:cxnLst/>
              <a:rect l="l" t="t" r="r" b="b"/>
              <a:pathLst>
                <a:path w="1533712" h="2934984">
                  <a:moveTo>
                    <a:pt x="0" y="0"/>
                  </a:moveTo>
                  <a:lnTo>
                    <a:pt x="1533712" y="0"/>
                  </a:lnTo>
                  <a:lnTo>
                    <a:pt x="1533712" y="2934984"/>
                  </a:lnTo>
                  <a:lnTo>
                    <a:pt x="0" y="2934984"/>
                  </a:lnTo>
                  <a:close/>
                </a:path>
              </a:pathLst>
            </a:custGeom>
            <a:gradFill rotWithShape="1">
              <a:gsLst>
                <a:gs pos="0">
                  <a:srgbClr val="24085E">
                    <a:alpha val="19000"/>
                  </a:srgbClr>
                </a:gs>
                <a:gs pos="100000">
                  <a:srgbClr val="6E23BB">
                    <a:alpha val="19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33712" cy="297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782257" y="1087892"/>
            <a:ext cx="2118648" cy="2094813"/>
          </a:xfrm>
          <a:custGeom>
            <a:avLst/>
            <a:gdLst/>
            <a:ahLst/>
            <a:cxnLst/>
            <a:rect l="l" t="t" r="r" b="b"/>
            <a:pathLst>
              <a:path w="2118648" h="2094813">
                <a:moveTo>
                  <a:pt x="0" y="0"/>
                </a:moveTo>
                <a:lnTo>
                  <a:pt x="2118647" y="0"/>
                </a:lnTo>
                <a:lnTo>
                  <a:pt x="2118647" y="2094813"/>
                </a:lnTo>
                <a:lnTo>
                  <a:pt x="0" y="2094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023369" y="8033428"/>
            <a:ext cx="1653992" cy="1635384"/>
          </a:xfrm>
          <a:custGeom>
            <a:avLst/>
            <a:gdLst/>
            <a:ahLst/>
            <a:cxnLst/>
            <a:rect l="l" t="t" r="r" b="b"/>
            <a:pathLst>
              <a:path w="1653992" h="1635384">
                <a:moveTo>
                  <a:pt x="0" y="0"/>
                </a:moveTo>
                <a:lnTo>
                  <a:pt x="1653992" y="0"/>
                </a:lnTo>
                <a:lnTo>
                  <a:pt x="1653992" y="1635384"/>
                </a:lnTo>
                <a:lnTo>
                  <a:pt x="0" y="1635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17275" y="-1028700"/>
            <a:ext cx="7123542" cy="4114800"/>
          </a:xfrm>
          <a:custGeom>
            <a:avLst/>
            <a:gdLst/>
            <a:ahLst/>
            <a:cxnLst/>
            <a:rect l="l" t="t" r="r" b="b"/>
            <a:pathLst>
              <a:path w="7123542" h="4114800">
                <a:moveTo>
                  <a:pt x="0" y="0"/>
                </a:moveTo>
                <a:lnTo>
                  <a:pt x="7123542" y="0"/>
                </a:lnTo>
                <a:lnTo>
                  <a:pt x="71235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782174" y="4439841"/>
            <a:ext cx="10723652" cy="255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94"/>
              </a:lnSpc>
            </a:pPr>
            <a:r>
              <a:rPr lang="en-US" sz="1832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id="9" name="Freeform 9"/>
          <p:cNvSpPr/>
          <p:nvPr/>
        </p:nvSpPr>
        <p:spPr>
          <a:xfrm>
            <a:off x="15606018" y="2880566"/>
            <a:ext cx="7123542" cy="4114800"/>
          </a:xfrm>
          <a:custGeom>
            <a:avLst/>
            <a:gdLst/>
            <a:ahLst/>
            <a:cxnLst/>
            <a:rect l="l" t="t" r="r" b="b"/>
            <a:pathLst>
              <a:path w="7123542" h="4114800">
                <a:moveTo>
                  <a:pt x="0" y="0"/>
                </a:moveTo>
                <a:lnTo>
                  <a:pt x="7123541" y="0"/>
                </a:lnTo>
                <a:lnTo>
                  <a:pt x="7123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91C53">
                <a:alpha val="100000"/>
              </a:srgbClr>
            </a:gs>
            <a:gs pos="100000">
              <a:srgbClr val="FF1F7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28685" y="8982827"/>
            <a:ext cx="830615" cy="550946"/>
          </a:xfrm>
          <a:custGeom>
            <a:avLst/>
            <a:gdLst/>
            <a:ahLst/>
            <a:cxnLst/>
            <a:rect l="l" t="t" r="r" b="b"/>
            <a:pathLst>
              <a:path w="830615" h="550946">
                <a:moveTo>
                  <a:pt x="0" y="0"/>
                </a:moveTo>
                <a:lnTo>
                  <a:pt x="830615" y="0"/>
                </a:lnTo>
                <a:lnTo>
                  <a:pt x="830615" y="550946"/>
                </a:lnTo>
                <a:lnTo>
                  <a:pt x="0" y="550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89253" y="778699"/>
            <a:ext cx="8154747" cy="886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4"/>
              </a:lnSpc>
            </a:pPr>
            <a:r>
              <a:rPr lang="en-US" sz="63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UNDERSTANDING AI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89253" y="2420716"/>
            <a:ext cx="12736289" cy="1293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39"/>
              </a:lnSpc>
            </a:pPr>
            <a:r>
              <a:rPr lang="en-US" sz="2999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Artificial Intelligence (AI)</a:t>
            </a:r>
            <a:r>
              <a:rPr lang="en-US" sz="29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: refers to the simulation of human intelligence by machines, ensuring that systems can learn, reason, and make decisions automatically.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89253" y="4098809"/>
            <a:ext cx="12736289" cy="2522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39"/>
              </a:lnSpc>
            </a:pPr>
            <a:r>
              <a:rPr lang="en-US" sz="2999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AI systems rely mainly on three core components:</a:t>
            </a:r>
          </a:p>
          <a:p>
            <a:pPr marL="647692" lvl="1" indent="-323846" algn="just">
              <a:lnSpc>
                <a:spcPts val="3239"/>
              </a:lnSpc>
              <a:buFont typeface="Arial"/>
              <a:buChar char="•"/>
            </a:pPr>
            <a:r>
              <a:rPr lang="en-US" sz="2999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Data—the foundation of learning and decision-making</a:t>
            </a:r>
          </a:p>
          <a:p>
            <a:pPr marL="647692" lvl="1" indent="-323846" algn="just">
              <a:lnSpc>
                <a:spcPts val="3239"/>
              </a:lnSpc>
              <a:buFont typeface="Arial"/>
              <a:buChar char="•"/>
            </a:pPr>
            <a:r>
              <a:rPr lang="en-US" sz="2999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Algorithms—the logic and methods used to process data</a:t>
            </a:r>
          </a:p>
          <a:p>
            <a:pPr marL="647692" lvl="1" indent="-323846" algn="just">
              <a:lnSpc>
                <a:spcPts val="3239"/>
              </a:lnSpc>
              <a:buFont typeface="Arial"/>
              <a:buChar char="•"/>
            </a:pPr>
            <a:r>
              <a:rPr lang="en-US" sz="2999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Hardware (GPUs/CPUs)—the computational power required to handle complex tasks</a:t>
            </a:r>
          </a:p>
          <a:p>
            <a:pPr algn="just">
              <a:lnSpc>
                <a:spcPts val="3239"/>
              </a:lnSpc>
            </a:pPr>
            <a:endParaRPr lang="en-US" sz="2999" b="1">
              <a:solidFill>
                <a:srgbClr val="FFFFFF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6754379"/>
            <a:ext cx="12188893" cy="3341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39"/>
              </a:lnSpc>
            </a:pPr>
            <a:r>
              <a:rPr lang="en-US" sz="2999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The performance of any AI model strongly depends on:</a:t>
            </a:r>
          </a:p>
          <a:p>
            <a:pPr marL="647692" lvl="1" indent="-323846" algn="just">
              <a:lnSpc>
                <a:spcPts val="3239"/>
              </a:lnSpc>
              <a:buFont typeface="Arial"/>
              <a:buChar char="•"/>
            </a:pPr>
            <a:r>
              <a:rPr lang="en-US" sz="2999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The quality of data</a:t>
            </a:r>
          </a:p>
          <a:p>
            <a:pPr marL="647692" lvl="1" indent="-323846" algn="just">
              <a:lnSpc>
                <a:spcPts val="3239"/>
              </a:lnSpc>
              <a:buFont typeface="Arial"/>
              <a:buChar char="•"/>
            </a:pPr>
            <a:r>
              <a:rPr lang="en-US" sz="2999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The relevance of features</a:t>
            </a:r>
          </a:p>
          <a:p>
            <a:pPr marL="647692" lvl="1" indent="-323846" algn="just">
              <a:lnSpc>
                <a:spcPts val="3239"/>
              </a:lnSpc>
              <a:buFont typeface="Arial"/>
              <a:buChar char="•"/>
            </a:pPr>
            <a:r>
              <a:rPr lang="en-US" sz="2999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The efficiency of the learning algorithm</a:t>
            </a:r>
          </a:p>
          <a:p>
            <a:pPr algn="just">
              <a:lnSpc>
                <a:spcPts val="3239"/>
              </a:lnSpc>
            </a:pPr>
            <a:endParaRPr lang="en-US" sz="2999" b="1">
              <a:solidFill>
                <a:srgbClr val="FFFFFF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just">
              <a:lnSpc>
                <a:spcPts val="3239"/>
              </a:lnSpc>
            </a:pPr>
            <a:r>
              <a:rPr lang="en-US" sz="2999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Without meaningful features, even the most advanced models fail to perform well.</a:t>
            </a:r>
          </a:p>
          <a:p>
            <a:pPr algn="just">
              <a:lnSpc>
                <a:spcPts val="3239"/>
              </a:lnSpc>
            </a:pPr>
            <a:endParaRPr lang="en-US" sz="2999" b="1">
              <a:solidFill>
                <a:srgbClr val="FFFFFF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725542" y="0"/>
            <a:ext cx="4530099" cy="43035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91C53">
                <a:alpha val="100000"/>
              </a:srgbClr>
            </a:gs>
            <a:gs pos="100000">
              <a:srgbClr val="FF1F7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28685" y="1367550"/>
            <a:ext cx="830615" cy="550946"/>
          </a:xfrm>
          <a:custGeom>
            <a:avLst/>
            <a:gdLst/>
            <a:ahLst/>
            <a:cxnLst/>
            <a:rect l="l" t="t" r="r" b="b"/>
            <a:pathLst>
              <a:path w="830615" h="550946">
                <a:moveTo>
                  <a:pt x="0" y="0"/>
                </a:moveTo>
                <a:lnTo>
                  <a:pt x="830615" y="0"/>
                </a:lnTo>
                <a:lnTo>
                  <a:pt x="830615" y="550946"/>
                </a:lnTo>
                <a:lnTo>
                  <a:pt x="0" y="550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44881" y="6355127"/>
            <a:ext cx="10135790" cy="3716304"/>
          </a:xfrm>
          <a:custGeom>
            <a:avLst/>
            <a:gdLst/>
            <a:ahLst/>
            <a:cxnLst/>
            <a:rect l="l" t="t" r="r" b="b"/>
            <a:pathLst>
              <a:path w="10135790" h="3716304">
                <a:moveTo>
                  <a:pt x="0" y="0"/>
                </a:moveTo>
                <a:lnTo>
                  <a:pt x="10135790" y="0"/>
                </a:lnTo>
                <a:lnTo>
                  <a:pt x="10135790" y="3716304"/>
                </a:lnTo>
                <a:lnTo>
                  <a:pt x="0" y="3716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40" t="-11546" b="-10560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89636" y="2578395"/>
            <a:ext cx="4763784" cy="3311875"/>
          </a:xfrm>
          <a:custGeom>
            <a:avLst/>
            <a:gdLst/>
            <a:ahLst/>
            <a:cxnLst/>
            <a:rect l="l" t="t" r="r" b="b"/>
            <a:pathLst>
              <a:path w="4763784" h="3311875">
                <a:moveTo>
                  <a:pt x="0" y="0"/>
                </a:moveTo>
                <a:lnTo>
                  <a:pt x="4763784" y="0"/>
                </a:lnTo>
                <a:lnTo>
                  <a:pt x="4763784" y="3311875"/>
                </a:lnTo>
                <a:lnTo>
                  <a:pt x="0" y="33118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86" r="-4386" b="-411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907172" y="2578395"/>
            <a:ext cx="5029317" cy="3311875"/>
          </a:xfrm>
          <a:custGeom>
            <a:avLst/>
            <a:gdLst/>
            <a:ahLst/>
            <a:cxnLst/>
            <a:rect l="l" t="t" r="r" b="b"/>
            <a:pathLst>
              <a:path w="5029317" h="3311875">
                <a:moveTo>
                  <a:pt x="0" y="0"/>
                </a:moveTo>
                <a:lnTo>
                  <a:pt x="5029316" y="0"/>
                </a:lnTo>
                <a:lnTo>
                  <a:pt x="5029316" y="3311875"/>
                </a:lnTo>
                <a:lnTo>
                  <a:pt x="0" y="33118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512" b="-3934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91986" y="766522"/>
            <a:ext cx="15313995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3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The influence of the features on the model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91C53">
                <a:alpha val="100000"/>
              </a:srgbClr>
            </a:gs>
            <a:gs pos="100000">
              <a:srgbClr val="FF1F7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28685" y="1367550"/>
            <a:ext cx="830615" cy="550946"/>
          </a:xfrm>
          <a:custGeom>
            <a:avLst/>
            <a:gdLst/>
            <a:ahLst/>
            <a:cxnLst/>
            <a:rect l="l" t="t" r="r" b="b"/>
            <a:pathLst>
              <a:path w="830615" h="550946">
                <a:moveTo>
                  <a:pt x="0" y="0"/>
                </a:moveTo>
                <a:lnTo>
                  <a:pt x="830615" y="0"/>
                </a:lnTo>
                <a:lnTo>
                  <a:pt x="830615" y="550946"/>
                </a:lnTo>
                <a:lnTo>
                  <a:pt x="0" y="550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914004" y="3917418"/>
            <a:ext cx="10135790" cy="3716304"/>
          </a:xfrm>
          <a:custGeom>
            <a:avLst/>
            <a:gdLst/>
            <a:ahLst/>
            <a:cxnLst/>
            <a:rect l="l" t="t" r="r" b="b"/>
            <a:pathLst>
              <a:path w="10135790" h="3716304">
                <a:moveTo>
                  <a:pt x="0" y="0"/>
                </a:moveTo>
                <a:lnTo>
                  <a:pt x="10135790" y="0"/>
                </a:lnTo>
                <a:lnTo>
                  <a:pt x="10135790" y="3716304"/>
                </a:lnTo>
                <a:lnTo>
                  <a:pt x="0" y="3716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40" t="-11546" b="-10560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418916" y="3315218"/>
            <a:ext cx="1680768" cy="4522484"/>
          </a:xfrm>
          <a:custGeom>
            <a:avLst/>
            <a:gdLst/>
            <a:ahLst/>
            <a:cxnLst/>
            <a:rect l="l" t="t" r="r" b="b"/>
            <a:pathLst>
              <a:path w="1680768" h="4522484">
                <a:moveTo>
                  <a:pt x="0" y="0"/>
                </a:moveTo>
                <a:lnTo>
                  <a:pt x="1680768" y="0"/>
                </a:lnTo>
                <a:lnTo>
                  <a:pt x="1680768" y="4522484"/>
                </a:lnTo>
                <a:lnTo>
                  <a:pt x="0" y="45224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6393" r="-41106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71611" y="672757"/>
            <a:ext cx="14154745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3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The influence of the features on the  models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91C53">
                <a:alpha val="100000"/>
              </a:srgbClr>
            </a:gs>
            <a:gs pos="100000">
              <a:srgbClr val="FF1F7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3031" y="2848928"/>
            <a:ext cx="12964949" cy="4570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2" lvl="1" indent="-323846" algn="just">
              <a:lnSpc>
                <a:spcPts val="323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Manual feature selection works only for small datasets</a:t>
            </a:r>
          </a:p>
          <a:p>
            <a:pPr marL="647692" lvl="1" indent="-323846" algn="just">
              <a:lnSpc>
                <a:spcPts val="323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As data grows:</a:t>
            </a:r>
          </a:p>
          <a:p>
            <a:pPr marL="1295384" lvl="2" indent="-431795" algn="just">
              <a:lnSpc>
                <a:spcPts val="323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Number of features increases</a:t>
            </a:r>
          </a:p>
          <a:p>
            <a:pPr marL="1295384" lvl="2" indent="-431795" algn="just">
              <a:lnSpc>
                <a:spcPts val="323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Data becomes complex &amp; high-dimensional</a:t>
            </a:r>
          </a:p>
          <a:p>
            <a:pPr marL="647692" lvl="1" indent="-323846" algn="just">
              <a:lnSpc>
                <a:spcPts val="323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Relationships between features are often unclear</a:t>
            </a:r>
          </a:p>
          <a:p>
            <a:pPr marL="647692" lvl="1" indent="-323846" algn="just">
              <a:lnSpc>
                <a:spcPts val="323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Leads to:</a:t>
            </a:r>
          </a:p>
          <a:p>
            <a:pPr marL="1295384" lvl="2" indent="-431795" algn="just">
              <a:lnSpc>
                <a:spcPts val="323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Missing important features</a:t>
            </a:r>
          </a:p>
          <a:p>
            <a:pPr marL="1295384" lvl="2" indent="-431795" algn="just">
              <a:lnSpc>
                <a:spcPts val="323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Keeping redundant or irrelevant ones</a:t>
            </a:r>
          </a:p>
          <a:p>
            <a:pPr marL="1295384" lvl="2" indent="-431795" algn="just">
              <a:lnSpc>
                <a:spcPts val="323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Lower model performance</a:t>
            </a:r>
          </a:p>
          <a:p>
            <a:pPr marL="1295384" lvl="2" indent="-431795" algn="just">
              <a:lnSpc>
                <a:spcPts val="323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Slower training</a:t>
            </a:r>
          </a:p>
          <a:p>
            <a:pPr algn="just">
              <a:lnSpc>
                <a:spcPts val="3239"/>
              </a:lnSpc>
            </a:pPr>
            <a:endParaRPr lang="en-US" sz="2999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33031" y="709181"/>
            <a:ext cx="12558796" cy="886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4"/>
              </a:lnSpc>
            </a:pPr>
            <a:r>
              <a:rPr lang="en-US" sz="63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THE CHALLENGE BEHIND GOOD MODELS</a:t>
            </a:r>
          </a:p>
        </p:txBody>
      </p:sp>
      <p:sp>
        <p:nvSpPr>
          <p:cNvPr id="4" name="Freeform 4"/>
          <p:cNvSpPr/>
          <p:nvPr/>
        </p:nvSpPr>
        <p:spPr>
          <a:xfrm>
            <a:off x="16428685" y="8982827"/>
            <a:ext cx="830615" cy="550946"/>
          </a:xfrm>
          <a:custGeom>
            <a:avLst/>
            <a:gdLst/>
            <a:ahLst/>
            <a:cxnLst/>
            <a:rect l="l" t="t" r="r" b="b"/>
            <a:pathLst>
              <a:path w="830615" h="550946">
                <a:moveTo>
                  <a:pt x="0" y="0"/>
                </a:moveTo>
                <a:lnTo>
                  <a:pt x="830615" y="0"/>
                </a:lnTo>
                <a:lnTo>
                  <a:pt x="830615" y="550946"/>
                </a:lnTo>
                <a:lnTo>
                  <a:pt x="0" y="550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79680" y="9027806"/>
            <a:ext cx="12964949" cy="505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5"/>
              </a:lnSpc>
            </a:pPr>
            <a:r>
              <a:rPr lang="en-US" sz="3199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Selecting the right features becomes a real challenge for humans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91C53">
                <a:alpha val="100000"/>
              </a:srgbClr>
            </a:gs>
            <a:gs pos="100000">
              <a:srgbClr val="FF1F7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148" y="1333794"/>
            <a:ext cx="14600650" cy="886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4"/>
              </a:lnSpc>
            </a:pPr>
            <a:r>
              <a:rPr lang="en-US" sz="63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EXISTING FEATURE SELECTION APPROACHES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214985" y="4242693"/>
            <a:ext cx="2650253" cy="2635297"/>
            <a:chOff x="0" y="0"/>
            <a:chExt cx="721000" cy="7169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1000" cy="716932"/>
            </a:xfrm>
            <a:custGeom>
              <a:avLst/>
              <a:gdLst/>
              <a:ahLst/>
              <a:cxnLst/>
              <a:rect l="l" t="t" r="r" b="b"/>
              <a:pathLst>
                <a:path w="721000" h="716932">
                  <a:moveTo>
                    <a:pt x="292120" y="0"/>
                  </a:moveTo>
                  <a:lnTo>
                    <a:pt x="428880" y="0"/>
                  </a:lnTo>
                  <a:cubicBezTo>
                    <a:pt x="590214" y="0"/>
                    <a:pt x="721000" y="130787"/>
                    <a:pt x="721000" y="292120"/>
                  </a:cubicBezTo>
                  <a:lnTo>
                    <a:pt x="721000" y="424812"/>
                  </a:lnTo>
                  <a:cubicBezTo>
                    <a:pt x="721000" y="586145"/>
                    <a:pt x="590214" y="716932"/>
                    <a:pt x="428880" y="716932"/>
                  </a:cubicBezTo>
                  <a:lnTo>
                    <a:pt x="292120" y="716932"/>
                  </a:lnTo>
                  <a:cubicBezTo>
                    <a:pt x="130787" y="716932"/>
                    <a:pt x="0" y="586145"/>
                    <a:pt x="0" y="424812"/>
                  </a:cubicBezTo>
                  <a:lnTo>
                    <a:pt x="0" y="292120"/>
                  </a:lnTo>
                  <a:cubicBezTo>
                    <a:pt x="0" y="130787"/>
                    <a:pt x="130787" y="0"/>
                    <a:pt x="29212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F1954">
                    <a:alpha val="90000"/>
                  </a:srgbClr>
                </a:gs>
                <a:gs pos="100000">
                  <a:srgbClr val="F46BA0">
                    <a:alpha val="9000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DF1954">
                      <a:alpha val="90000"/>
                    </a:srgbClr>
                  </a:gs>
                  <a:gs pos="100000">
                    <a:srgbClr val="F46BA0">
                      <a:alpha val="9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21000" cy="755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881178" y="4242693"/>
            <a:ext cx="2650253" cy="2635297"/>
            <a:chOff x="0" y="0"/>
            <a:chExt cx="721000" cy="7169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1000" cy="716932"/>
            </a:xfrm>
            <a:custGeom>
              <a:avLst/>
              <a:gdLst/>
              <a:ahLst/>
              <a:cxnLst/>
              <a:rect l="l" t="t" r="r" b="b"/>
              <a:pathLst>
                <a:path w="721000" h="716932">
                  <a:moveTo>
                    <a:pt x="292120" y="0"/>
                  </a:moveTo>
                  <a:lnTo>
                    <a:pt x="428880" y="0"/>
                  </a:lnTo>
                  <a:cubicBezTo>
                    <a:pt x="590214" y="0"/>
                    <a:pt x="721000" y="130787"/>
                    <a:pt x="721000" y="292120"/>
                  </a:cubicBezTo>
                  <a:lnTo>
                    <a:pt x="721000" y="424812"/>
                  </a:lnTo>
                  <a:cubicBezTo>
                    <a:pt x="721000" y="586145"/>
                    <a:pt x="590214" y="716932"/>
                    <a:pt x="428880" y="716932"/>
                  </a:cubicBezTo>
                  <a:lnTo>
                    <a:pt x="292120" y="716932"/>
                  </a:lnTo>
                  <a:cubicBezTo>
                    <a:pt x="130787" y="716932"/>
                    <a:pt x="0" y="586145"/>
                    <a:pt x="0" y="424812"/>
                  </a:cubicBezTo>
                  <a:lnTo>
                    <a:pt x="0" y="292120"/>
                  </a:lnTo>
                  <a:cubicBezTo>
                    <a:pt x="0" y="130787"/>
                    <a:pt x="130787" y="0"/>
                    <a:pt x="29212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F1954">
                    <a:alpha val="90000"/>
                  </a:srgbClr>
                </a:gs>
                <a:gs pos="100000">
                  <a:srgbClr val="F46BA0">
                    <a:alpha val="9000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DF1954">
                      <a:alpha val="90000"/>
                    </a:srgbClr>
                  </a:gs>
                  <a:gs pos="100000">
                    <a:srgbClr val="F46BA0">
                      <a:alpha val="9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21000" cy="755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213831" y="4242693"/>
            <a:ext cx="2650253" cy="2635297"/>
            <a:chOff x="0" y="0"/>
            <a:chExt cx="721000" cy="7169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1000" cy="716932"/>
            </a:xfrm>
            <a:custGeom>
              <a:avLst/>
              <a:gdLst/>
              <a:ahLst/>
              <a:cxnLst/>
              <a:rect l="l" t="t" r="r" b="b"/>
              <a:pathLst>
                <a:path w="721000" h="716932">
                  <a:moveTo>
                    <a:pt x="292120" y="0"/>
                  </a:moveTo>
                  <a:lnTo>
                    <a:pt x="428880" y="0"/>
                  </a:lnTo>
                  <a:cubicBezTo>
                    <a:pt x="590214" y="0"/>
                    <a:pt x="721000" y="130787"/>
                    <a:pt x="721000" y="292120"/>
                  </a:cubicBezTo>
                  <a:lnTo>
                    <a:pt x="721000" y="424812"/>
                  </a:lnTo>
                  <a:cubicBezTo>
                    <a:pt x="721000" y="586145"/>
                    <a:pt x="590214" y="716932"/>
                    <a:pt x="428880" y="716932"/>
                  </a:cubicBezTo>
                  <a:lnTo>
                    <a:pt x="292120" y="716932"/>
                  </a:lnTo>
                  <a:cubicBezTo>
                    <a:pt x="130787" y="716932"/>
                    <a:pt x="0" y="586145"/>
                    <a:pt x="0" y="424812"/>
                  </a:cubicBezTo>
                  <a:lnTo>
                    <a:pt x="0" y="292120"/>
                  </a:lnTo>
                  <a:cubicBezTo>
                    <a:pt x="0" y="130787"/>
                    <a:pt x="130787" y="0"/>
                    <a:pt x="29212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F1954">
                    <a:alpha val="90000"/>
                  </a:srgbClr>
                </a:gs>
                <a:gs pos="100000">
                  <a:srgbClr val="F46BA0">
                    <a:alpha val="9000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DF1954">
                      <a:alpha val="90000"/>
                    </a:srgbClr>
                  </a:gs>
                  <a:gs pos="100000">
                    <a:srgbClr val="F46BA0">
                      <a:alpha val="9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21000" cy="755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428685" y="8982827"/>
            <a:ext cx="830615" cy="550946"/>
          </a:xfrm>
          <a:custGeom>
            <a:avLst/>
            <a:gdLst/>
            <a:ahLst/>
            <a:cxnLst/>
            <a:rect l="l" t="t" r="r" b="b"/>
            <a:pathLst>
              <a:path w="830615" h="550946">
                <a:moveTo>
                  <a:pt x="0" y="0"/>
                </a:moveTo>
                <a:lnTo>
                  <a:pt x="830615" y="0"/>
                </a:lnTo>
                <a:lnTo>
                  <a:pt x="830615" y="550946"/>
                </a:lnTo>
                <a:lnTo>
                  <a:pt x="0" y="550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354864" y="4934875"/>
            <a:ext cx="2370495" cy="1057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7"/>
              </a:lnSpc>
              <a:spcBef>
                <a:spcPct val="0"/>
              </a:spcBef>
            </a:pPr>
            <a:r>
              <a:rPr lang="en-US" sz="30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Filter Methods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46640" y="5033007"/>
            <a:ext cx="1919329" cy="1057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37"/>
              </a:lnSpc>
              <a:spcBef>
                <a:spcPct val="0"/>
              </a:spcBef>
            </a:pPr>
            <a:r>
              <a:rPr lang="en-US" sz="3097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Wrapper</a:t>
            </a:r>
          </a:p>
          <a:p>
            <a:pPr marL="0" lvl="0" indent="0" algn="ctr">
              <a:lnSpc>
                <a:spcPts val="4337"/>
              </a:lnSpc>
              <a:spcBef>
                <a:spcPct val="0"/>
              </a:spcBef>
            </a:pPr>
            <a:r>
              <a:rPr lang="en-US" sz="3097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Methods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57381" y="4662848"/>
            <a:ext cx="3015634" cy="1057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7"/>
              </a:lnSpc>
            </a:pPr>
            <a:r>
              <a:rPr lang="en-US" sz="30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L1 </a:t>
            </a:r>
          </a:p>
          <a:p>
            <a:pPr marL="0" lvl="0" indent="0" algn="ctr">
              <a:lnSpc>
                <a:spcPts val="4337"/>
              </a:lnSpc>
              <a:spcBef>
                <a:spcPct val="0"/>
              </a:spcBef>
            </a:pPr>
            <a:r>
              <a:rPr lang="en-US" sz="30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Regularization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547371" y="4242693"/>
            <a:ext cx="2650253" cy="2635297"/>
            <a:chOff x="0" y="0"/>
            <a:chExt cx="721000" cy="7169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21000" cy="716932"/>
            </a:xfrm>
            <a:custGeom>
              <a:avLst/>
              <a:gdLst/>
              <a:ahLst/>
              <a:cxnLst/>
              <a:rect l="l" t="t" r="r" b="b"/>
              <a:pathLst>
                <a:path w="721000" h="716932">
                  <a:moveTo>
                    <a:pt x="292120" y="0"/>
                  </a:moveTo>
                  <a:lnTo>
                    <a:pt x="428880" y="0"/>
                  </a:lnTo>
                  <a:cubicBezTo>
                    <a:pt x="590214" y="0"/>
                    <a:pt x="721000" y="130787"/>
                    <a:pt x="721000" y="292120"/>
                  </a:cubicBezTo>
                  <a:lnTo>
                    <a:pt x="721000" y="424812"/>
                  </a:lnTo>
                  <a:cubicBezTo>
                    <a:pt x="721000" y="586145"/>
                    <a:pt x="590214" y="716932"/>
                    <a:pt x="428880" y="716932"/>
                  </a:cubicBezTo>
                  <a:lnTo>
                    <a:pt x="292120" y="716932"/>
                  </a:lnTo>
                  <a:cubicBezTo>
                    <a:pt x="130787" y="716932"/>
                    <a:pt x="0" y="586145"/>
                    <a:pt x="0" y="424812"/>
                  </a:cubicBezTo>
                  <a:lnTo>
                    <a:pt x="0" y="292120"/>
                  </a:lnTo>
                  <a:cubicBezTo>
                    <a:pt x="0" y="130787"/>
                    <a:pt x="130787" y="0"/>
                    <a:pt x="29212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F1954">
                    <a:alpha val="90000"/>
                  </a:srgbClr>
                </a:gs>
                <a:gs pos="100000">
                  <a:srgbClr val="F46BA0">
                    <a:alpha val="9000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DF1954">
                      <a:alpha val="90000"/>
                    </a:srgbClr>
                  </a:gs>
                  <a:gs pos="100000">
                    <a:srgbClr val="F46BA0">
                      <a:alpha val="9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721000" cy="755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895697" y="4662848"/>
            <a:ext cx="1953602" cy="160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7"/>
              </a:lnSpc>
            </a:pPr>
            <a:r>
              <a:rPr lang="en-US" sz="30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Select</a:t>
            </a:r>
          </a:p>
          <a:p>
            <a:pPr marL="0" lvl="0" indent="0" algn="ctr">
              <a:lnSpc>
                <a:spcPts val="4337"/>
              </a:lnSpc>
              <a:spcBef>
                <a:spcPct val="0"/>
              </a:spcBef>
            </a:pPr>
            <a:r>
              <a:rPr lang="en-US" sz="30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From Model</a:t>
            </a:r>
          </a:p>
        </p:txBody>
      </p:sp>
      <p:sp>
        <p:nvSpPr>
          <p:cNvPr id="20" name="Freeform 20"/>
          <p:cNvSpPr/>
          <p:nvPr/>
        </p:nvSpPr>
        <p:spPr>
          <a:xfrm>
            <a:off x="14462122" y="565647"/>
            <a:ext cx="3460642" cy="2962671"/>
          </a:xfrm>
          <a:custGeom>
            <a:avLst/>
            <a:gdLst/>
            <a:ahLst/>
            <a:cxnLst/>
            <a:rect l="l" t="t" r="r" b="b"/>
            <a:pathLst>
              <a:path w="3460642" h="2962671">
                <a:moveTo>
                  <a:pt x="0" y="0"/>
                </a:moveTo>
                <a:lnTo>
                  <a:pt x="3460642" y="0"/>
                </a:lnTo>
                <a:lnTo>
                  <a:pt x="3460642" y="2962671"/>
                </a:lnTo>
                <a:lnTo>
                  <a:pt x="0" y="2962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605390" y="2552508"/>
            <a:ext cx="904816" cy="922106"/>
          </a:xfrm>
          <a:custGeom>
            <a:avLst/>
            <a:gdLst/>
            <a:ahLst/>
            <a:cxnLst/>
            <a:rect l="l" t="t" r="r" b="b"/>
            <a:pathLst>
              <a:path w="904816" h="922106">
                <a:moveTo>
                  <a:pt x="0" y="0"/>
                </a:moveTo>
                <a:lnTo>
                  <a:pt x="904817" y="0"/>
                </a:lnTo>
                <a:lnTo>
                  <a:pt x="904817" y="922106"/>
                </a:lnTo>
                <a:lnTo>
                  <a:pt x="0" y="9221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6436688" y="147596"/>
            <a:ext cx="1516920" cy="1545906"/>
          </a:xfrm>
          <a:custGeom>
            <a:avLst/>
            <a:gdLst/>
            <a:ahLst/>
            <a:cxnLst/>
            <a:rect l="l" t="t" r="r" b="b"/>
            <a:pathLst>
              <a:path w="1516920" h="1545906">
                <a:moveTo>
                  <a:pt x="0" y="0"/>
                </a:moveTo>
                <a:lnTo>
                  <a:pt x="1516921" y="0"/>
                </a:lnTo>
                <a:lnTo>
                  <a:pt x="1516921" y="1545906"/>
                </a:lnTo>
                <a:lnTo>
                  <a:pt x="0" y="15459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203835" y="920549"/>
            <a:ext cx="927955" cy="917515"/>
          </a:xfrm>
          <a:custGeom>
            <a:avLst/>
            <a:gdLst/>
            <a:ahLst/>
            <a:cxnLst/>
            <a:rect l="l" t="t" r="r" b="b"/>
            <a:pathLst>
              <a:path w="927955" h="917515">
                <a:moveTo>
                  <a:pt x="0" y="0"/>
                </a:moveTo>
                <a:lnTo>
                  <a:pt x="927955" y="0"/>
                </a:lnTo>
                <a:lnTo>
                  <a:pt x="927955" y="917515"/>
                </a:lnTo>
                <a:lnTo>
                  <a:pt x="0" y="9175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7360045" y="2187324"/>
            <a:ext cx="927955" cy="917515"/>
          </a:xfrm>
          <a:custGeom>
            <a:avLst/>
            <a:gdLst/>
            <a:ahLst/>
            <a:cxnLst/>
            <a:rect l="l" t="t" r="r" b="b"/>
            <a:pathLst>
              <a:path w="927955" h="917515">
                <a:moveTo>
                  <a:pt x="0" y="0"/>
                </a:moveTo>
                <a:lnTo>
                  <a:pt x="927955" y="0"/>
                </a:lnTo>
                <a:lnTo>
                  <a:pt x="927955" y="917515"/>
                </a:lnTo>
                <a:lnTo>
                  <a:pt x="0" y="9175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91C53">
                <a:alpha val="100000"/>
              </a:srgbClr>
            </a:gs>
            <a:gs pos="100000">
              <a:srgbClr val="FF1F7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73698" y="1095375"/>
            <a:ext cx="16461688" cy="1743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4"/>
              </a:lnSpc>
            </a:pPr>
            <a:r>
              <a:rPr lang="en-US" sz="63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BEYOND ACCURACY: THE VALUE OF COST-AWARE SELECTION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73698" y="3261434"/>
            <a:ext cx="12059303" cy="1811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2"/>
              </a:lnSpc>
            </a:pPr>
            <a:r>
              <a:rPr lang="en-US" sz="323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(Knapsack) is considered an advanced approach because it incorporates a 'Cost' factor—something not directly provided by the standard libraries mentioned before, as they focus solely on Accuracy.</a:t>
            </a:r>
          </a:p>
        </p:txBody>
      </p:sp>
      <p:sp>
        <p:nvSpPr>
          <p:cNvPr id="4" name="Freeform 4"/>
          <p:cNvSpPr/>
          <p:nvPr/>
        </p:nvSpPr>
        <p:spPr>
          <a:xfrm>
            <a:off x="16428685" y="8982827"/>
            <a:ext cx="830615" cy="550946"/>
          </a:xfrm>
          <a:custGeom>
            <a:avLst/>
            <a:gdLst/>
            <a:ahLst/>
            <a:cxnLst/>
            <a:rect l="l" t="t" r="r" b="b"/>
            <a:pathLst>
              <a:path w="830615" h="550946">
                <a:moveTo>
                  <a:pt x="0" y="0"/>
                </a:moveTo>
                <a:lnTo>
                  <a:pt x="830615" y="0"/>
                </a:lnTo>
                <a:lnTo>
                  <a:pt x="830615" y="550946"/>
                </a:lnTo>
                <a:lnTo>
                  <a:pt x="0" y="550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33001" y="3270959"/>
            <a:ext cx="4269649" cy="4269649"/>
          </a:xfrm>
          <a:custGeom>
            <a:avLst/>
            <a:gdLst/>
            <a:ahLst/>
            <a:cxnLst/>
            <a:rect l="l" t="t" r="r" b="b"/>
            <a:pathLst>
              <a:path w="4269649" h="4269649">
                <a:moveTo>
                  <a:pt x="0" y="0"/>
                </a:moveTo>
                <a:lnTo>
                  <a:pt x="4269649" y="0"/>
                </a:lnTo>
                <a:lnTo>
                  <a:pt x="4269649" y="4269648"/>
                </a:lnTo>
                <a:lnTo>
                  <a:pt x="0" y="4269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91C53">
                <a:alpha val="100000"/>
              </a:srgbClr>
            </a:gs>
            <a:gs pos="100000">
              <a:srgbClr val="FF1F7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46143" y="758879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20234" y="-130735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75772" y="427673"/>
            <a:ext cx="9736455" cy="107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3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Mapping ML to Knapsack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34838" y="1991963"/>
            <a:ext cx="2650253" cy="2635297"/>
            <a:chOff x="0" y="0"/>
            <a:chExt cx="721000" cy="7169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1000" cy="716932"/>
            </a:xfrm>
            <a:custGeom>
              <a:avLst/>
              <a:gdLst/>
              <a:ahLst/>
              <a:cxnLst/>
              <a:rect l="l" t="t" r="r" b="b"/>
              <a:pathLst>
                <a:path w="721000" h="716932">
                  <a:moveTo>
                    <a:pt x="292120" y="0"/>
                  </a:moveTo>
                  <a:lnTo>
                    <a:pt x="428880" y="0"/>
                  </a:lnTo>
                  <a:cubicBezTo>
                    <a:pt x="590214" y="0"/>
                    <a:pt x="721000" y="130787"/>
                    <a:pt x="721000" y="292120"/>
                  </a:cubicBezTo>
                  <a:lnTo>
                    <a:pt x="721000" y="424812"/>
                  </a:lnTo>
                  <a:cubicBezTo>
                    <a:pt x="721000" y="586145"/>
                    <a:pt x="590214" y="716932"/>
                    <a:pt x="428880" y="716932"/>
                  </a:cubicBezTo>
                  <a:lnTo>
                    <a:pt x="292120" y="716932"/>
                  </a:lnTo>
                  <a:cubicBezTo>
                    <a:pt x="130787" y="716932"/>
                    <a:pt x="0" y="586145"/>
                    <a:pt x="0" y="424812"/>
                  </a:cubicBezTo>
                  <a:lnTo>
                    <a:pt x="0" y="292120"/>
                  </a:lnTo>
                  <a:cubicBezTo>
                    <a:pt x="0" y="130787"/>
                    <a:pt x="130787" y="0"/>
                    <a:pt x="29212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F1954">
                    <a:alpha val="90000"/>
                  </a:srgbClr>
                </a:gs>
                <a:gs pos="100000">
                  <a:srgbClr val="F46BA0">
                    <a:alpha val="9000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DF1954">
                      <a:alpha val="90000"/>
                    </a:srgbClr>
                  </a:gs>
                  <a:gs pos="100000">
                    <a:srgbClr val="F46BA0">
                      <a:alpha val="9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21000" cy="755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62745" y="7451423"/>
            <a:ext cx="2650253" cy="2635297"/>
            <a:chOff x="0" y="0"/>
            <a:chExt cx="721000" cy="7169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1000" cy="716932"/>
            </a:xfrm>
            <a:custGeom>
              <a:avLst/>
              <a:gdLst/>
              <a:ahLst/>
              <a:cxnLst/>
              <a:rect l="l" t="t" r="r" b="b"/>
              <a:pathLst>
                <a:path w="721000" h="716932">
                  <a:moveTo>
                    <a:pt x="292120" y="0"/>
                  </a:moveTo>
                  <a:lnTo>
                    <a:pt x="428880" y="0"/>
                  </a:lnTo>
                  <a:cubicBezTo>
                    <a:pt x="590214" y="0"/>
                    <a:pt x="721000" y="130787"/>
                    <a:pt x="721000" y="292120"/>
                  </a:cubicBezTo>
                  <a:lnTo>
                    <a:pt x="721000" y="424812"/>
                  </a:lnTo>
                  <a:cubicBezTo>
                    <a:pt x="721000" y="586145"/>
                    <a:pt x="590214" y="716932"/>
                    <a:pt x="428880" y="716932"/>
                  </a:cubicBezTo>
                  <a:lnTo>
                    <a:pt x="292120" y="716932"/>
                  </a:lnTo>
                  <a:cubicBezTo>
                    <a:pt x="130787" y="716932"/>
                    <a:pt x="0" y="586145"/>
                    <a:pt x="0" y="424812"/>
                  </a:cubicBezTo>
                  <a:lnTo>
                    <a:pt x="0" y="292120"/>
                  </a:lnTo>
                  <a:cubicBezTo>
                    <a:pt x="0" y="130787"/>
                    <a:pt x="130787" y="0"/>
                    <a:pt x="29212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F1954">
                    <a:alpha val="90000"/>
                  </a:srgbClr>
                </a:gs>
                <a:gs pos="100000">
                  <a:srgbClr val="F46BA0">
                    <a:alpha val="9000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DF1954">
                      <a:alpha val="90000"/>
                    </a:srgbClr>
                  </a:gs>
                  <a:gs pos="100000">
                    <a:srgbClr val="F46BA0">
                      <a:alpha val="9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21000" cy="755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953045" y="2042947"/>
            <a:ext cx="2650253" cy="2635297"/>
            <a:chOff x="0" y="0"/>
            <a:chExt cx="721000" cy="7169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21000" cy="716932"/>
            </a:xfrm>
            <a:custGeom>
              <a:avLst/>
              <a:gdLst/>
              <a:ahLst/>
              <a:cxnLst/>
              <a:rect l="l" t="t" r="r" b="b"/>
              <a:pathLst>
                <a:path w="721000" h="716932">
                  <a:moveTo>
                    <a:pt x="292120" y="0"/>
                  </a:moveTo>
                  <a:lnTo>
                    <a:pt x="428880" y="0"/>
                  </a:lnTo>
                  <a:cubicBezTo>
                    <a:pt x="590214" y="0"/>
                    <a:pt x="721000" y="130787"/>
                    <a:pt x="721000" y="292120"/>
                  </a:cubicBezTo>
                  <a:lnTo>
                    <a:pt x="721000" y="424812"/>
                  </a:lnTo>
                  <a:cubicBezTo>
                    <a:pt x="721000" y="586145"/>
                    <a:pt x="590214" y="716932"/>
                    <a:pt x="428880" y="716932"/>
                  </a:cubicBezTo>
                  <a:lnTo>
                    <a:pt x="292120" y="716932"/>
                  </a:lnTo>
                  <a:cubicBezTo>
                    <a:pt x="130787" y="716932"/>
                    <a:pt x="0" y="586145"/>
                    <a:pt x="0" y="424812"/>
                  </a:cubicBezTo>
                  <a:lnTo>
                    <a:pt x="0" y="292120"/>
                  </a:lnTo>
                  <a:cubicBezTo>
                    <a:pt x="0" y="130787"/>
                    <a:pt x="130787" y="0"/>
                    <a:pt x="29212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F1954">
                    <a:alpha val="90000"/>
                  </a:srgbClr>
                </a:gs>
                <a:gs pos="100000">
                  <a:srgbClr val="F46BA0">
                    <a:alpha val="9000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DF1954">
                      <a:alpha val="90000"/>
                    </a:srgbClr>
                  </a:gs>
                  <a:gs pos="100000">
                    <a:srgbClr val="F46BA0">
                      <a:alpha val="9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721000" cy="755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93922" y="2042947"/>
            <a:ext cx="2650253" cy="2635297"/>
            <a:chOff x="0" y="0"/>
            <a:chExt cx="721000" cy="71693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21000" cy="716932"/>
            </a:xfrm>
            <a:custGeom>
              <a:avLst/>
              <a:gdLst/>
              <a:ahLst/>
              <a:cxnLst/>
              <a:rect l="l" t="t" r="r" b="b"/>
              <a:pathLst>
                <a:path w="721000" h="716932">
                  <a:moveTo>
                    <a:pt x="292120" y="0"/>
                  </a:moveTo>
                  <a:lnTo>
                    <a:pt x="428880" y="0"/>
                  </a:lnTo>
                  <a:cubicBezTo>
                    <a:pt x="590214" y="0"/>
                    <a:pt x="721000" y="130787"/>
                    <a:pt x="721000" y="292120"/>
                  </a:cubicBezTo>
                  <a:lnTo>
                    <a:pt x="721000" y="424812"/>
                  </a:lnTo>
                  <a:cubicBezTo>
                    <a:pt x="721000" y="586145"/>
                    <a:pt x="590214" y="716932"/>
                    <a:pt x="428880" y="716932"/>
                  </a:cubicBezTo>
                  <a:lnTo>
                    <a:pt x="292120" y="716932"/>
                  </a:lnTo>
                  <a:cubicBezTo>
                    <a:pt x="130787" y="716932"/>
                    <a:pt x="0" y="586145"/>
                    <a:pt x="0" y="424812"/>
                  </a:cubicBezTo>
                  <a:lnTo>
                    <a:pt x="0" y="292120"/>
                  </a:lnTo>
                  <a:cubicBezTo>
                    <a:pt x="0" y="130787"/>
                    <a:pt x="130787" y="0"/>
                    <a:pt x="29212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F1954">
                    <a:alpha val="90000"/>
                  </a:srgbClr>
                </a:gs>
                <a:gs pos="100000">
                  <a:srgbClr val="F46BA0">
                    <a:alpha val="9000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DF1954">
                      <a:alpha val="90000"/>
                    </a:srgbClr>
                  </a:gs>
                  <a:gs pos="100000">
                    <a:srgbClr val="F46BA0">
                      <a:alpha val="9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721000" cy="755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521960" y="1991963"/>
            <a:ext cx="2650253" cy="2635297"/>
            <a:chOff x="0" y="0"/>
            <a:chExt cx="721000" cy="71693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21000" cy="716932"/>
            </a:xfrm>
            <a:custGeom>
              <a:avLst/>
              <a:gdLst/>
              <a:ahLst/>
              <a:cxnLst/>
              <a:rect l="l" t="t" r="r" b="b"/>
              <a:pathLst>
                <a:path w="721000" h="716932">
                  <a:moveTo>
                    <a:pt x="292120" y="0"/>
                  </a:moveTo>
                  <a:lnTo>
                    <a:pt x="428880" y="0"/>
                  </a:lnTo>
                  <a:cubicBezTo>
                    <a:pt x="590214" y="0"/>
                    <a:pt x="721000" y="130787"/>
                    <a:pt x="721000" y="292120"/>
                  </a:cubicBezTo>
                  <a:lnTo>
                    <a:pt x="721000" y="424812"/>
                  </a:lnTo>
                  <a:cubicBezTo>
                    <a:pt x="721000" y="586145"/>
                    <a:pt x="590214" y="716932"/>
                    <a:pt x="428880" y="716932"/>
                  </a:cubicBezTo>
                  <a:lnTo>
                    <a:pt x="292120" y="716932"/>
                  </a:lnTo>
                  <a:cubicBezTo>
                    <a:pt x="130787" y="716932"/>
                    <a:pt x="0" y="586145"/>
                    <a:pt x="0" y="424812"/>
                  </a:cubicBezTo>
                  <a:lnTo>
                    <a:pt x="0" y="292120"/>
                  </a:lnTo>
                  <a:cubicBezTo>
                    <a:pt x="0" y="130787"/>
                    <a:pt x="130787" y="0"/>
                    <a:pt x="29212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F1954">
                    <a:alpha val="90000"/>
                  </a:srgbClr>
                </a:gs>
                <a:gs pos="100000">
                  <a:srgbClr val="F46BA0">
                    <a:alpha val="9000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DF1954">
                      <a:alpha val="90000"/>
                    </a:srgbClr>
                  </a:gs>
                  <a:gs pos="100000">
                    <a:srgbClr val="F46BA0">
                      <a:alpha val="9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721000" cy="755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521960" y="7401326"/>
            <a:ext cx="2650253" cy="2635297"/>
            <a:chOff x="0" y="0"/>
            <a:chExt cx="721000" cy="71693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21000" cy="716932"/>
            </a:xfrm>
            <a:custGeom>
              <a:avLst/>
              <a:gdLst/>
              <a:ahLst/>
              <a:cxnLst/>
              <a:rect l="l" t="t" r="r" b="b"/>
              <a:pathLst>
                <a:path w="721000" h="716932">
                  <a:moveTo>
                    <a:pt x="292120" y="0"/>
                  </a:moveTo>
                  <a:lnTo>
                    <a:pt x="428880" y="0"/>
                  </a:lnTo>
                  <a:cubicBezTo>
                    <a:pt x="590214" y="0"/>
                    <a:pt x="721000" y="130787"/>
                    <a:pt x="721000" y="292120"/>
                  </a:cubicBezTo>
                  <a:lnTo>
                    <a:pt x="721000" y="424812"/>
                  </a:lnTo>
                  <a:cubicBezTo>
                    <a:pt x="721000" y="586145"/>
                    <a:pt x="590214" y="716932"/>
                    <a:pt x="428880" y="716932"/>
                  </a:cubicBezTo>
                  <a:lnTo>
                    <a:pt x="292120" y="716932"/>
                  </a:lnTo>
                  <a:cubicBezTo>
                    <a:pt x="130787" y="716932"/>
                    <a:pt x="0" y="586145"/>
                    <a:pt x="0" y="424812"/>
                  </a:cubicBezTo>
                  <a:lnTo>
                    <a:pt x="0" y="292120"/>
                  </a:lnTo>
                  <a:cubicBezTo>
                    <a:pt x="0" y="130787"/>
                    <a:pt x="130787" y="0"/>
                    <a:pt x="29212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F1954">
                    <a:alpha val="90000"/>
                  </a:srgbClr>
                </a:gs>
                <a:gs pos="100000">
                  <a:srgbClr val="F46BA0">
                    <a:alpha val="9000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DF1954">
                      <a:alpha val="90000"/>
                    </a:srgbClr>
                  </a:gs>
                  <a:gs pos="100000">
                    <a:srgbClr val="F46BA0">
                      <a:alpha val="9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721000" cy="755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115788" y="7316260"/>
            <a:ext cx="2650253" cy="2635297"/>
            <a:chOff x="0" y="0"/>
            <a:chExt cx="721000" cy="7169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21000" cy="716932"/>
            </a:xfrm>
            <a:custGeom>
              <a:avLst/>
              <a:gdLst/>
              <a:ahLst/>
              <a:cxnLst/>
              <a:rect l="l" t="t" r="r" b="b"/>
              <a:pathLst>
                <a:path w="721000" h="716932">
                  <a:moveTo>
                    <a:pt x="292120" y="0"/>
                  </a:moveTo>
                  <a:lnTo>
                    <a:pt x="428880" y="0"/>
                  </a:lnTo>
                  <a:cubicBezTo>
                    <a:pt x="590214" y="0"/>
                    <a:pt x="721000" y="130787"/>
                    <a:pt x="721000" y="292120"/>
                  </a:cubicBezTo>
                  <a:lnTo>
                    <a:pt x="721000" y="424812"/>
                  </a:lnTo>
                  <a:cubicBezTo>
                    <a:pt x="721000" y="586145"/>
                    <a:pt x="590214" y="716932"/>
                    <a:pt x="428880" y="716932"/>
                  </a:cubicBezTo>
                  <a:lnTo>
                    <a:pt x="292120" y="716932"/>
                  </a:lnTo>
                  <a:cubicBezTo>
                    <a:pt x="130787" y="716932"/>
                    <a:pt x="0" y="586145"/>
                    <a:pt x="0" y="424812"/>
                  </a:cubicBezTo>
                  <a:lnTo>
                    <a:pt x="0" y="292120"/>
                  </a:lnTo>
                  <a:cubicBezTo>
                    <a:pt x="0" y="130787"/>
                    <a:pt x="130787" y="0"/>
                    <a:pt x="29212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F1954">
                    <a:alpha val="90000"/>
                  </a:srgbClr>
                </a:gs>
                <a:gs pos="100000">
                  <a:srgbClr val="F46BA0">
                    <a:alpha val="9000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DF1954">
                      <a:alpha val="90000"/>
                    </a:srgbClr>
                  </a:gs>
                  <a:gs pos="100000">
                    <a:srgbClr val="F46BA0">
                      <a:alpha val="9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721000" cy="755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972095" y="7401326"/>
            <a:ext cx="2650253" cy="2635297"/>
            <a:chOff x="0" y="0"/>
            <a:chExt cx="721000" cy="71693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21000" cy="716932"/>
            </a:xfrm>
            <a:custGeom>
              <a:avLst/>
              <a:gdLst/>
              <a:ahLst/>
              <a:cxnLst/>
              <a:rect l="l" t="t" r="r" b="b"/>
              <a:pathLst>
                <a:path w="721000" h="716932">
                  <a:moveTo>
                    <a:pt x="292120" y="0"/>
                  </a:moveTo>
                  <a:lnTo>
                    <a:pt x="428880" y="0"/>
                  </a:lnTo>
                  <a:cubicBezTo>
                    <a:pt x="590214" y="0"/>
                    <a:pt x="721000" y="130787"/>
                    <a:pt x="721000" y="292120"/>
                  </a:cubicBezTo>
                  <a:lnTo>
                    <a:pt x="721000" y="424812"/>
                  </a:lnTo>
                  <a:cubicBezTo>
                    <a:pt x="721000" y="586145"/>
                    <a:pt x="590214" y="716932"/>
                    <a:pt x="428880" y="716932"/>
                  </a:cubicBezTo>
                  <a:lnTo>
                    <a:pt x="292120" y="716932"/>
                  </a:lnTo>
                  <a:cubicBezTo>
                    <a:pt x="130787" y="716932"/>
                    <a:pt x="0" y="586145"/>
                    <a:pt x="0" y="424812"/>
                  </a:cubicBezTo>
                  <a:lnTo>
                    <a:pt x="0" y="292120"/>
                  </a:lnTo>
                  <a:cubicBezTo>
                    <a:pt x="0" y="130787"/>
                    <a:pt x="130787" y="0"/>
                    <a:pt x="29212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F1954">
                    <a:alpha val="90000"/>
                  </a:srgbClr>
                </a:gs>
                <a:gs pos="100000">
                  <a:srgbClr val="F46BA0">
                    <a:alpha val="90000"/>
                  </a:srgbClr>
                </a:gs>
              </a:gsLst>
              <a:lin ang="0"/>
            </a:gradFill>
            <a:ln w="28575" cap="rnd">
              <a:gradFill>
                <a:gsLst>
                  <a:gs pos="0">
                    <a:srgbClr val="DF1954">
                      <a:alpha val="90000"/>
                    </a:srgbClr>
                  </a:gs>
                  <a:gs pos="100000">
                    <a:srgbClr val="F46BA0">
                      <a:alpha val="9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721000" cy="755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3001454" y="3031983"/>
            <a:ext cx="917019" cy="109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Item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endParaRPr lang="en-US" sz="319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953045" y="3063098"/>
            <a:ext cx="2650253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Value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424259" y="3012114"/>
            <a:ext cx="1389578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Weight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968702" y="3012114"/>
            <a:ext cx="1756767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Capacity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115788" y="8367526"/>
            <a:ext cx="2650253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144377" y="8012525"/>
            <a:ext cx="2305688" cy="1365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8"/>
              </a:lnSpc>
            </a:pPr>
            <a:r>
              <a:rPr lang="en-US" sz="262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Accuracy </a:t>
            </a:r>
          </a:p>
          <a:p>
            <a:pPr algn="ctr">
              <a:lnSpc>
                <a:spcPts val="3678"/>
              </a:lnSpc>
            </a:pPr>
            <a:r>
              <a:rPr lang="en-US" sz="262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+</a:t>
            </a:r>
          </a:p>
          <a:p>
            <a:pPr algn="ctr">
              <a:lnSpc>
                <a:spcPts val="3678"/>
              </a:lnSpc>
              <a:spcBef>
                <a:spcPct val="0"/>
              </a:spcBef>
            </a:pPr>
            <a:r>
              <a:rPr lang="en-US" sz="262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Explainability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832507" y="8376983"/>
            <a:ext cx="910729" cy="109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Cost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endParaRPr lang="en-US" sz="319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3521960" y="8367526"/>
            <a:ext cx="2650253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Budget</a:t>
            </a:r>
          </a:p>
        </p:txBody>
      </p:sp>
      <p:sp>
        <p:nvSpPr>
          <p:cNvPr id="37" name="AutoShape 37"/>
          <p:cNvSpPr/>
          <p:nvPr/>
        </p:nvSpPr>
        <p:spPr>
          <a:xfrm>
            <a:off x="3440914" y="4747141"/>
            <a:ext cx="0" cy="2445294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7297221" y="4747141"/>
            <a:ext cx="0" cy="2445294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11138098" y="4797238"/>
            <a:ext cx="0" cy="2445294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14847086" y="4797238"/>
            <a:ext cx="0" cy="2445294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91C53">
                <a:alpha val="100000"/>
              </a:srgbClr>
            </a:gs>
            <a:gs pos="100000">
              <a:srgbClr val="FF1F7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/>
          <p:nvPr/>
        </p:nvGraphicFramePr>
        <p:xfrm>
          <a:off x="2091437" y="3943707"/>
          <a:ext cx="11315700" cy="377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Worksheet" r:id="rId3" imgW="13576300" imgH="6032500" progId="Excel.Sheet.12">
                  <p:embed/>
                </p:oleObj>
              </mc:Choice>
              <mc:Fallback>
                <p:oleObj name="Worksheet" r:id="rId3" imgW="13576300" imgH="6032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1437" y="3943707"/>
                        <a:ext cx="11315700" cy="377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721131" y="870654"/>
            <a:ext cx="13495894" cy="1079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21"/>
              </a:lnSpc>
            </a:pPr>
            <a:r>
              <a:rPr lang="en-US" sz="770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FEATURE SELECTION COMPARISON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393620"/>
            <a:ext cx="17259300" cy="1054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7"/>
              </a:lnSpc>
              <a:spcBef>
                <a:spcPct val="0"/>
              </a:spcBef>
            </a:pPr>
            <a:r>
              <a:rPr lang="en-US" sz="309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 ensure a fair comparison, all feature selection methods were evaluated using the same Random Forest classifier.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</Words>
  <Application>Microsoft Office PowerPoint</Application>
  <PresentationFormat>Custom</PresentationFormat>
  <Paragraphs>55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Anton</vt:lpstr>
      <vt:lpstr>Tomorrow Bold</vt:lpstr>
      <vt:lpstr>Codec Pro</vt:lpstr>
      <vt:lpstr>Calibri</vt:lpstr>
      <vt:lpstr>Codec Pro Bold</vt:lpstr>
      <vt:lpstr>Arial</vt:lpstr>
      <vt:lpstr>Canva Sans</vt:lpstr>
      <vt:lpstr>Canva Sans Bold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\</dc:title>
  <cp:lastModifiedBy>0222209</cp:lastModifiedBy>
  <cp:revision>3</cp:revision>
  <dcterms:created xsi:type="dcterms:W3CDTF">2006-08-16T00:00:00Z</dcterms:created>
  <dcterms:modified xsi:type="dcterms:W3CDTF">2026-02-21T12:21:51Z</dcterms:modified>
  <dc:identifier>DAG8z1Gr9Tg</dc:identifier>
</cp:coreProperties>
</file>